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8" r:id="rId11"/>
    <p:sldId id="267" r:id="rId12"/>
    <p:sldId id="263" r:id="rId13"/>
    <p:sldId id="315" r:id="rId14"/>
    <p:sldId id="271" r:id="rId15"/>
    <p:sldId id="273" r:id="rId16"/>
    <p:sldId id="274" r:id="rId17"/>
    <p:sldId id="276" r:id="rId18"/>
    <p:sldId id="278" r:id="rId19"/>
    <p:sldId id="280" r:id="rId20"/>
    <p:sldId id="281" r:id="rId21"/>
    <p:sldId id="284" r:id="rId22"/>
    <p:sldId id="282" r:id="rId23"/>
    <p:sldId id="316" r:id="rId24"/>
    <p:sldId id="286" r:id="rId25"/>
    <p:sldId id="287" r:id="rId26"/>
    <p:sldId id="288" r:id="rId27"/>
    <p:sldId id="289" r:id="rId28"/>
    <p:sldId id="292" r:id="rId29"/>
    <p:sldId id="293" r:id="rId30"/>
    <p:sldId id="295" r:id="rId31"/>
    <p:sldId id="297" r:id="rId32"/>
    <p:sldId id="300" r:id="rId33"/>
    <p:sldId id="317" r:id="rId34"/>
    <p:sldId id="301" r:id="rId35"/>
    <p:sldId id="305" r:id="rId36"/>
    <p:sldId id="308" r:id="rId37"/>
    <p:sldId id="302" r:id="rId38"/>
    <p:sldId id="309" r:id="rId39"/>
    <p:sldId id="303" r:id="rId40"/>
    <p:sldId id="304" r:id="rId41"/>
    <p:sldId id="311" r:id="rId42"/>
    <p:sldId id="318" r:id="rId43"/>
    <p:sldId id="321" r:id="rId44"/>
    <p:sldId id="319" r:id="rId45"/>
    <p:sldId id="320" r:id="rId46"/>
    <p:sldId id="32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4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FBBA2B-9691-EF4A-9A2D-168C19FC0994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A0A99B4-ABD0-4248-87BD-48D40C0B9B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604" y="660400"/>
            <a:ext cx="7878625" cy="19978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New </a:t>
            </a:r>
            <a:r>
              <a:rPr lang="en-US" b="1" dirty="0" smtClean="0">
                <a:solidFill>
                  <a:srgbClr val="FF0000"/>
                </a:solidFill>
              </a:rPr>
              <a:t>SAGE</a:t>
            </a:r>
            <a:r>
              <a:rPr lang="en-US" dirty="0" smtClean="0"/>
              <a:t> Test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tudent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ssessment of </a:t>
            </a:r>
            <a:r>
              <a:rPr lang="en-US" sz="3600" dirty="0" smtClean="0">
                <a:solidFill>
                  <a:srgbClr val="FF0000"/>
                </a:solidFill>
              </a:rPr>
              <a:t>G</a:t>
            </a:r>
            <a:r>
              <a:rPr lang="en-US" sz="3600" dirty="0" smtClean="0"/>
              <a:t>rowth And </a:t>
            </a:r>
            <a:r>
              <a:rPr lang="en-US" sz="3600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/>
              <a:t>xcellence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573" y="4913413"/>
            <a:ext cx="9553764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you need to know to be successful…</a:t>
            </a:r>
          </a:p>
          <a:p>
            <a:r>
              <a:rPr lang="en-US" sz="2000" dirty="0" smtClean="0"/>
              <a:t>Bring Your Own Brain!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980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9144000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20 at 9.1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540000"/>
            <a:ext cx="7835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1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066"/>
            <a:ext cx="9144000" cy="572992"/>
          </a:xfrm>
          <a:prstGeom prst="rect">
            <a:avLst/>
          </a:prstGeom>
        </p:spPr>
      </p:pic>
      <p:pic>
        <p:nvPicPr>
          <p:cNvPr id="3" name="Picture 2" descr="Screen Shot 2014-02-20 at 9.16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187035"/>
            <a:ext cx="4953000" cy="914400"/>
          </a:xfrm>
          <a:prstGeom prst="rect">
            <a:avLst/>
          </a:prstGeom>
        </p:spPr>
      </p:pic>
      <p:pic>
        <p:nvPicPr>
          <p:cNvPr id="5" name="Picture 4" descr="Screen Shot 2014-02-20 at 9.47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485828"/>
            <a:ext cx="4953000" cy="219191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2519" y="236292"/>
            <a:ext cx="537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Navigation Tools!</a:t>
            </a:r>
            <a:endParaRPr lang="en-US" sz="4400" dirty="0"/>
          </a:p>
        </p:txBody>
      </p:sp>
      <p:sp>
        <p:nvSpPr>
          <p:cNvPr id="7" name="Right Arrow 6"/>
          <p:cNvSpPr/>
          <p:nvPr/>
        </p:nvSpPr>
        <p:spPr>
          <a:xfrm rot="19945980">
            <a:off x="490250" y="4374993"/>
            <a:ext cx="2155873" cy="60549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606369">
            <a:off x="6004920" y="4564829"/>
            <a:ext cx="3323396" cy="60549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492210" y="506042"/>
            <a:ext cx="1617581" cy="60549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4526" y="2640382"/>
            <a:ext cx="3425770" cy="60549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197366" y="6136121"/>
            <a:ext cx="838261" cy="60549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1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417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Math Test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19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2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" y="1240531"/>
            <a:ext cx="8869198" cy="4976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30" y="502120"/>
            <a:ext cx="555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Drag and Drop!</a:t>
            </a:r>
            <a:endParaRPr lang="en-US" sz="4000" dirty="0"/>
          </a:p>
        </p:txBody>
      </p:sp>
      <p:pic>
        <p:nvPicPr>
          <p:cNvPr id="4" name="Picture 3" descr="Screen Shot 2014-02-20 at 9.23.4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4" t="9899" r="1171" b="11448"/>
          <a:stretch/>
        </p:blipFill>
        <p:spPr>
          <a:xfrm>
            <a:off x="3272789" y="1698348"/>
            <a:ext cx="5714539" cy="4341862"/>
          </a:xfrm>
          <a:prstGeom prst="rect">
            <a:avLst/>
          </a:prstGeom>
          <a:ln w="38100" cmpd="sng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2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9" y="1799316"/>
            <a:ext cx="5181600" cy="405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269" y="605498"/>
            <a:ext cx="686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Single Answer Questions!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20 at 9.24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9" y="1822365"/>
            <a:ext cx="8080699" cy="3760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819" y="885600"/>
            <a:ext cx="767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Multiple Answer Questions!</a:t>
            </a:r>
            <a:endParaRPr lang="en-US" sz="4000" dirty="0"/>
          </a:p>
        </p:txBody>
      </p:sp>
      <p:pic>
        <p:nvPicPr>
          <p:cNvPr id="5" name="Picture 4" descr="Screen Shot 2014-02-20 at 9.25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0" y="2918816"/>
            <a:ext cx="6159500" cy="3530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2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6" y="2110847"/>
            <a:ext cx="8726853" cy="4544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026" y="216160"/>
            <a:ext cx="8239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Interactive Questions!</a:t>
            </a:r>
          </a:p>
          <a:p>
            <a:r>
              <a:rPr lang="en-US" sz="2800" dirty="0" smtClean="0"/>
              <a:t>Here you click on the terrarium and fill the tank.</a:t>
            </a:r>
            <a:endParaRPr lang="en-US" sz="2800" dirty="0"/>
          </a:p>
        </p:txBody>
      </p:sp>
      <p:pic>
        <p:nvPicPr>
          <p:cNvPr id="4" name="Picture 3" descr="Screen Shot 2014-02-20 at 9.2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02" y="2490712"/>
            <a:ext cx="4298492" cy="3721771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2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5" y="1850962"/>
            <a:ext cx="8918125" cy="4883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75" y="162450"/>
            <a:ext cx="770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Choose and Click!</a:t>
            </a:r>
          </a:p>
          <a:p>
            <a:r>
              <a:rPr lang="en-US" sz="3200" dirty="0" smtClean="0"/>
              <a:t>Notice the tools that are available:</a:t>
            </a:r>
            <a:endParaRPr lang="en-US" sz="3200" dirty="0"/>
          </a:p>
        </p:txBody>
      </p:sp>
      <p:pic>
        <p:nvPicPr>
          <p:cNvPr id="4" name="Picture 3" descr="Screen Shot 2014-02-20 at 9.28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96" r="79491"/>
          <a:stretch/>
        </p:blipFill>
        <p:spPr>
          <a:xfrm>
            <a:off x="4415109" y="2104212"/>
            <a:ext cx="4497471" cy="419259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3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0" y="2120414"/>
            <a:ext cx="8283866" cy="4291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90" y="620265"/>
            <a:ext cx="835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Drag and drop the numbers into the correct position.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In…</a:t>
            </a:r>
            <a:endParaRPr lang="en-US" dirty="0"/>
          </a:p>
        </p:txBody>
      </p:sp>
      <p:pic>
        <p:nvPicPr>
          <p:cNvPr id="4" name="Content Placeholder 3" descr="Screen Shot 2014-02-20 at 9.09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9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302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3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7" y="1917439"/>
            <a:ext cx="7253252" cy="38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416" y="384468"/>
            <a:ext cx="605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Click and plot the graph!</a:t>
            </a:r>
            <a:endParaRPr lang="en-US" sz="4000" dirty="0"/>
          </a:p>
        </p:txBody>
      </p:sp>
      <p:pic>
        <p:nvPicPr>
          <p:cNvPr id="4" name="Picture 3" descr="Screen Shot 2014-02-20 at 9.33.1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/>
          <a:stretch/>
        </p:blipFill>
        <p:spPr>
          <a:xfrm>
            <a:off x="3083829" y="1518355"/>
            <a:ext cx="5505387" cy="475814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3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12" y="1686434"/>
            <a:ext cx="5644512" cy="5171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59" y="362995"/>
            <a:ext cx="8712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Click and plot a graph.  Notice the “Delete” and “Add Point” Tools.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3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47" y="1500658"/>
            <a:ext cx="5374915" cy="5126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792" y="324901"/>
            <a:ext cx="8534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Another click and plot graph.  Notice the “Connect Line” tool.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755" y="2466296"/>
            <a:ext cx="67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Reading Test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85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4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9" y="2661342"/>
            <a:ext cx="7833355" cy="3999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429" y="310134"/>
            <a:ext cx="89815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couple of new things: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Question Map Bar (Use this to advance question groups)</a:t>
            </a:r>
            <a:br>
              <a:rPr lang="en-US" sz="2800" dirty="0" smtClean="0"/>
            </a:br>
            <a:r>
              <a:rPr lang="en-US" sz="2800" dirty="0" smtClean="0"/>
              <a:t>Once the group of questions are answered…hit next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Multiple answers</a:t>
            </a:r>
            <a:endParaRPr lang="en-US" sz="2800" dirty="0"/>
          </a:p>
        </p:txBody>
      </p:sp>
      <p:pic>
        <p:nvPicPr>
          <p:cNvPr id="4" name="Picture 3" descr="Screen Shot 2014-02-20 at 9.4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96" y="3169279"/>
            <a:ext cx="4876965" cy="215826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20 at 9.45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79" y="827069"/>
            <a:ext cx="4092207" cy="130206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6727" y="251059"/>
            <a:ext cx="8608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Maximize the passage by using the black arrow tool.</a:t>
            </a:r>
          </a:p>
          <a:p>
            <a:r>
              <a:rPr lang="en-US" sz="2800" dirty="0" smtClean="0"/>
              <a:t>Click the </a:t>
            </a:r>
            <a:r>
              <a:rPr lang="en-US" sz="2800" dirty="0" smtClean="0">
                <a:solidFill>
                  <a:srgbClr val="FF0000"/>
                </a:solidFill>
              </a:rPr>
              <a:t>red arrow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o return to the split </a:t>
            </a:r>
          </a:p>
          <a:p>
            <a:r>
              <a:rPr lang="en-US" sz="2800" dirty="0" smtClean="0"/>
              <a:t>Screen.</a:t>
            </a:r>
            <a:endParaRPr lang="en-US" sz="2800" dirty="0"/>
          </a:p>
        </p:txBody>
      </p:sp>
      <p:pic>
        <p:nvPicPr>
          <p:cNvPr id="5" name="Picture 4" descr="Screen Shot 2014-02-20 at 2.0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1" y="2297905"/>
            <a:ext cx="7929476" cy="43090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33809" y="2129135"/>
            <a:ext cx="753079" cy="66518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2-20 at 9.45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9219"/>
            <a:ext cx="10160549" cy="42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4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5" y="1917700"/>
            <a:ext cx="8559800" cy="49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195" y="457815"/>
            <a:ext cx="561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Short answer!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4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5" y="1338207"/>
            <a:ext cx="8432800" cy="53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536"/>
            <a:ext cx="78102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Click on single/multiple sentences to </a:t>
            </a:r>
          </a:p>
          <a:p>
            <a:r>
              <a:rPr lang="en-US" sz="4000" dirty="0" smtClean="0"/>
              <a:t>highlight your answer.</a:t>
            </a:r>
            <a:endParaRPr lang="en-US" sz="4000" dirty="0"/>
          </a:p>
        </p:txBody>
      </p:sp>
      <p:pic>
        <p:nvPicPr>
          <p:cNvPr id="4" name="Picture 3" descr="Screen Shot 2014-02-20 at 9.47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42" y="1662324"/>
            <a:ext cx="6904191" cy="4392652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4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73" y="51545"/>
            <a:ext cx="1080366" cy="1129474"/>
          </a:xfrm>
          <a:prstGeom prst="rect">
            <a:avLst/>
          </a:prstGeom>
        </p:spPr>
      </p:pic>
      <p:pic>
        <p:nvPicPr>
          <p:cNvPr id="3" name="Picture 2" descr="Screen Shot 2014-02-20 at 9.48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5" y="1173834"/>
            <a:ext cx="7478179" cy="543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195" y="155857"/>
            <a:ext cx="787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Notice the “Information” Tool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4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0" y="1579338"/>
            <a:ext cx="8394646" cy="4533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90" y="103378"/>
            <a:ext cx="803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Don’t get tricked!  Read the directions!  Decide if </a:t>
            </a:r>
            <a:r>
              <a:rPr lang="en-US" sz="3200" dirty="0"/>
              <a:t>a</a:t>
            </a:r>
            <a:r>
              <a:rPr lang="en-US" sz="3200" dirty="0" smtClean="0"/>
              <a:t> single or multiple answer is required.</a:t>
            </a:r>
            <a:endParaRPr lang="en-US" sz="3200" dirty="0"/>
          </a:p>
        </p:txBody>
      </p:sp>
      <p:pic>
        <p:nvPicPr>
          <p:cNvPr id="4" name="Picture 3" descr="Screen Shot 2014-02-20 at 9.53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5" y="1948544"/>
            <a:ext cx="8309626" cy="4533849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0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5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" y="1343910"/>
            <a:ext cx="5861704" cy="5331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689" y="118146"/>
            <a:ext cx="7412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Drag and drop answers!</a:t>
            </a:r>
            <a:endParaRPr lang="en-US" sz="4000" dirty="0"/>
          </a:p>
        </p:txBody>
      </p:sp>
      <p:pic>
        <p:nvPicPr>
          <p:cNvPr id="4" name="Picture 3" descr="Screen Shot 2014-02-20 at 9.5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48" y="1756432"/>
            <a:ext cx="5056084" cy="466775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5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0" y="1599271"/>
            <a:ext cx="8823260" cy="4455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40" y="148177"/>
            <a:ext cx="530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Dropdowns!</a:t>
            </a:r>
            <a:endParaRPr lang="en-US" sz="4000" dirty="0"/>
          </a:p>
        </p:txBody>
      </p:sp>
      <p:pic>
        <p:nvPicPr>
          <p:cNvPr id="4" name="Picture 3" descr="Screen Shot 2014-02-20 at 9.55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0" y="1352173"/>
            <a:ext cx="5610667" cy="3669028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5" name="Picture 4" descr="Screen Shot 2014-02-20 at 9.55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87" y="2687819"/>
            <a:ext cx="5143500" cy="31242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5" descr="Screen Shot 2014-02-20 at 9.55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64" y="3562478"/>
            <a:ext cx="5405854" cy="2917445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56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4" y="2774222"/>
            <a:ext cx="8653022" cy="3067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364" y="206756"/>
            <a:ext cx="88892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Listening Sections!  </a:t>
            </a:r>
          </a:p>
          <a:p>
            <a:r>
              <a:rPr lang="en-US" sz="2800" dirty="0" smtClean="0"/>
              <a:t>Suggestion:  Look at the answers BEFORE listening to the passage.  Make a shopping list in your brain for what you are looking for!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378" y="2573648"/>
            <a:ext cx="5699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Science Test!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25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1" y="1728226"/>
            <a:ext cx="8063345" cy="4902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091" y="14768"/>
            <a:ext cx="8094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Graphics and </a:t>
            </a:r>
            <a:r>
              <a:rPr lang="en-US" sz="4400" dirty="0" err="1" smtClean="0"/>
              <a:t>Interactives</a:t>
            </a:r>
            <a:r>
              <a:rPr lang="en-US" sz="4400" dirty="0" smtClean="0"/>
              <a:t> are </a:t>
            </a:r>
            <a:br>
              <a:rPr lang="en-US" sz="4400" dirty="0" smtClean="0"/>
            </a:br>
            <a:r>
              <a:rPr lang="en-US" sz="4400" dirty="0" smtClean="0"/>
              <a:t>part of this year’s test!  Pretty fun!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" y="2599210"/>
            <a:ext cx="9033202" cy="3971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735" y="235912"/>
            <a:ext cx="8740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Multiple questions on one screen.  Single and multiple answers are required,</a:t>
            </a:r>
            <a:br>
              <a:rPr lang="en-US" sz="3200" dirty="0" smtClean="0"/>
            </a:br>
            <a:r>
              <a:rPr lang="en-US" sz="3200" dirty="0" smtClean="0"/>
              <a:t> as well as clicking, dragging and dropping, and performing virtual experiments.</a:t>
            </a:r>
            <a:endParaRPr lang="en-US" sz="3200" dirty="0"/>
          </a:p>
        </p:txBody>
      </p:sp>
      <p:pic>
        <p:nvPicPr>
          <p:cNvPr id="5" name="Picture 4" descr="Screen Shot 2014-02-20 at 10.02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67" y="997940"/>
            <a:ext cx="5258353" cy="557304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6" name="Picture 5" descr="Screen Shot 2014-02-20 at 10.05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64" y="2897762"/>
            <a:ext cx="6832600" cy="3213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3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9" y="1181458"/>
            <a:ext cx="7643681" cy="5316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209" y="103872"/>
            <a:ext cx="3384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Drag and Drop!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" y="1520139"/>
            <a:ext cx="8624951" cy="449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58" y="812253"/>
            <a:ext cx="464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More Drag and Drop!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" y="2526638"/>
            <a:ext cx="8565226" cy="3040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58" y="664571"/>
            <a:ext cx="4370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Multiple Answers!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0" y="2409347"/>
            <a:ext cx="8549658" cy="2647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60" y="590730"/>
            <a:ext cx="3459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Short Answer!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39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3" y="1538573"/>
            <a:ext cx="8165736" cy="4400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93" y="398743"/>
            <a:ext cx="4953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Click and Fill Graphs!</a:t>
            </a:r>
            <a:endParaRPr lang="en-US" sz="4400" dirty="0"/>
          </a:p>
        </p:txBody>
      </p:sp>
      <p:pic>
        <p:nvPicPr>
          <p:cNvPr id="4" name="Picture 3" descr="Screen Shot 2014-02-20 at 10.07.1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3" t="5586" b="3873"/>
          <a:stretch/>
        </p:blipFill>
        <p:spPr>
          <a:xfrm>
            <a:off x="3349558" y="1390061"/>
            <a:ext cx="5437671" cy="454861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0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5" y="1746026"/>
            <a:ext cx="8254333" cy="452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455" y="11433"/>
            <a:ext cx="8461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Plotting line graphs!  </a:t>
            </a:r>
          </a:p>
          <a:p>
            <a:r>
              <a:rPr lang="en-US" sz="2800" dirty="0" smtClean="0"/>
              <a:t>Do you remember the “Delete”, “Add Point”, and </a:t>
            </a:r>
          </a:p>
          <a:p>
            <a:r>
              <a:rPr lang="en-US" sz="2800" dirty="0" smtClean="0"/>
              <a:t>“Connect Line” tools?</a:t>
            </a:r>
            <a:endParaRPr lang="en-US" sz="2800" dirty="0"/>
          </a:p>
        </p:txBody>
      </p:sp>
      <p:pic>
        <p:nvPicPr>
          <p:cNvPr id="4" name="Picture 3" descr="Screen Shot 2014-02-20 at 10.08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7" t="4757" b="8031"/>
          <a:stretch/>
        </p:blipFill>
        <p:spPr>
          <a:xfrm>
            <a:off x="3673105" y="1639275"/>
            <a:ext cx="5201411" cy="432709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.3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" y="186582"/>
            <a:ext cx="6967009" cy="64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01" y="1535896"/>
            <a:ext cx="6559607" cy="335025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7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.39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87" y="656672"/>
            <a:ext cx="5876967" cy="4147621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8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1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22" y="590730"/>
            <a:ext cx="5538535" cy="43062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76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5781" y="1205158"/>
            <a:ext cx="505750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Time to Practice!</a:t>
            </a:r>
          </a:p>
          <a:p>
            <a:pPr algn="ctr"/>
            <a:r>
              <a:rPr lang="en-US" sz="5400" dirty="0" smtClean="0"/>
              <a:t>Good Luck!!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31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346200"/>
            <a:ext cx="4140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489200"/>
            <a:ext cx="78359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0 at 9.1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9144000" cy="26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308</TotalTime>
  <Words>295</Words>
  <Application>Microsoft Office PowerPoint</Application>
  <PresentationFormat>On-screen Show (4:3)</PresentationFormat>
  <Paragraphs>47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Angles</vt:lpstr>
      <vt:lpstr>The New SAGE Test Student Assessment of Growth And Excellence</vt:lpstr>
      <vt:lpstr>Signing In…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Math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Testing</dc:title>
  <dc:creator>Microsoft Office User</dc:creator>
  <cp:lastModifiedBy>Windows User</cp:lastModifiedBy>
  <cp:revision>24</cp:revision>
  <dcterms:created xsi:type="dcterms:W3CDTF">2014-02-20T16:12:21Z</dcterms:created>
  <dcterms:modified xsi:type="dcterms:W3CDTF">2014-02-21T22:56:07Z</dcterms:modified>
</cp:coreProperties>
</file>